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95" r:id="rId6"/>
    <p:sldId id="296" r:id="rId7"/>
    <p:sldId id="307" r:id="rId8"/>
    <p:sldId id="306" r:id="rId9"/>
    <p:sldId id="302" r:id="rId10"/>
    <p:sldId id="311" r:id="rId11"/>
    <p:sldId id="310" r:id="rId12"/>
    <p:sldId id="312" r:id="rId13"/>
    <p:sldId id="313" r:id="rId14"/>
    <p:sldId id="308" r:id="rId15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7456" autoAdjust="0"/>
  </p:normalViewPr>
  <p:slideViewPr>
    <p:cSldViewPr>
      <p:cViewPr varScale="1">
        <p:scale>
          <a:sx n="63" d="100"/>
          <a:sy n="63" d="100"/>
        </p:scale>
        <p:origin x="-3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5E4D13-37B5-4D7C-954A-F328F38E3969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09830-EBD6-4BF8-951B-DAF65322F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1D549-6D1F-47F3-A150-120931B4CFE2}" type="datetimeFigureOut">
              <a:rPr lang="en-US" smtClean="0"/>
              <a:pPr/>
              <a:t>7/2/2014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A0F7-2B9A-47D9-B90E-7BE40220AA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A0F7-2B9A-47D9-B90E-7BE40220AA0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D721-82E5-4FCF-BA17-4F68A89451EF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8F9C-22A2-4038-A49F-4036903E53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A48C-D2FC-4AAF-BBF0-C2BE70DA6EA5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B03A-A880-4F45-947D-A33ADE0B8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3CE0-FFC2-4030-9F1E-08C1E0021883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8247A-64E4-469B-8F1A-5A3BDB5585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7EEC-C254-4865-B8CF-0E1FB29B1A21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ABF8-8B4B-4B1D-A4EA-65E123C06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991A-B97F-45FF-AF8D-FC164492F68A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69BB-F145-43BF-8F51-C2E0BEDE8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CB12-5720-41FD-AD06-06B62466E300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575-D64F-4F71-91C7-D111D259F5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6E748-8E2C-4940-BA83-A6708EE63D93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DD19-ED16-4813-8DA9-CF9DB325E3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1D65-50B4-4672-90C3-079DF6D67A4F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0C8BB-6122-450E-B881-25A0FD34D1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16C1-2EB2-4609-A083-BF578F77A143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4EE5-50D7-4578-880E-2A4EEE4FD5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45E9-A8FA-4E57-A19F-59EA44512D44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22F3-F545-48CB-98A5-7991591C1C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D9C5-1256-4383-B920-655246191198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DF4C-12CB-4B2C-9933-3EC95129BB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0E90D-95A1-4752-B44A-25118BCB675E}" type="datetimeFigureOut">
              <a:rPr lang="en-US"/>
              <a:pPr>
                <a:defRPr/>
              </a:pPr>
              <a:t>7/2/2014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38AD90-CEBF-4290-9846-E1FA163B45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3071810"/>
            <a:ext cx="9144000" cy="1571636"/>
          </a:xfrm>
        </p:spPr>
        <p:txBody>
          <a:bodyPr/>
          <a:lstStyle/>
          <a:p>
            <a:pPr algn="ctr" eaLnBrk="1" hangingPunct="1"/>
            <a:r>
              <a:rPr lang="en-GB" sz="4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Housing Strategy</a:t>
            </a:r>
            <a:br>
              <a:rPr lang="en-GB" sz="4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Theme Consultation</a:t>
            </a:r>
          </a:p>
        </p:txBody>
      </p:sp>
      <p:pic>
        <p:nvPicPr>
          <p:cNvPr id="14338" name="Picture Placeholder 4" descr="KNOWSLEY LOGO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5556" r="5556"/>
          <a:stretch>
            <a:fillRect/>
          </a:stretch>
        </p:blipFill>
        <p:spPr>
          <a:xfrm>
            <a:off x="2571735" y="285729"/>
            <a:ext cx="4143405" cy="3000396"/>
          </a:xfrm>
        </p:spPr>
      </p:pic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72" y="4941888"/>
            <a:ext cx="8104216" cy="11303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3200" dirty="0" smtClean="0">
                <a:latin typeface="Arial" charset="0"/>
                <a:cs typeface="Arial" charset="0"/>
              </a:rPr>
              <a:t>Wednesday 2</a:t>
            </a:r>
            <a:r>
              <a:rPr lang="en-GB" sz="3200" baseline="30000" dirty="0" smtClean="0">
                <a:latin typeface="Arial" charset="0"/>
                <a:cs typeface="Arial" charset="0"/>
              </a:rPr>
              <a:t>nd</a:t>
            </a:r>
            <a:r>
              <a:rPr lang="en-GB" sz="3200" dirty="0" smtClean="0">
                <a:latin typeface="Arial" charset="0"/>
                <a:cs typeface="Arial" charset="0"/>
              </a:rPr>
              <a:t> July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New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Draft Themes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 lvl="0">
              <a:buFont typeface="Arial" charset="0"/>
              <a:buNone/>
            </a:pPr>
            <a:r>
              <a:rPr lang="en-GB" sz="2800" b="1" dirty="0" smtClean="0"/>
              <a:t>3) Support people to live as independently as possible</a:t>
            </a:r>
          </a:p>
          <a:p>
            <a:pPr lvl="0">
              <a:buFont typeface="Arial" charset="0"/>
              <a:buNone/>
            </a:pPr>
            <a:endParaRPr lang="en-GB" sz="2800" b="1" dirty="0" smtClean="0"/>
          </a:p>
          <a:p>
            <a:pPr lvl="1"/>
            <a:r>
              <a:rPr lang="en-GB" sz="2400" dirty="0" smtClean="0"/>
              <a:t>  Ensure right housing support options are available</a:t>
            </a:r>
          </a:p>
          <a:p>
            <a:pPr lvl="1"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800" b="1" dirty="0" smtClean="0"/>
              <a:t>4) Enablers</a:t>
            </a:r>
          </a:p>
          <a:p>
            <a:pPr>
              <a:buNone/>
            </a:pPr>
            <a:endParaRPr lang="en-GB" sz="2800" b="1" dirty="0" smtClean="0"/>
          </a:p>
          <a:p>
            <a:pPr lvl="1"/>
            <a:r>
              <a:rPr lang="en-GB" sz="2400" dirty="0" smtClean="0"/>
              <a:t>Enabler one: Council role</a:t>
            </a:r>
          </a:p>
          <a:p>
            <a:pPr lvl="1"/>
            <a:r>
              <a:rPr lang="en-GB" sz="2400" dirty="0" smtClean="0"/>
              <a:t>Enabler two: Intelligence base</a:t>
            </a:r>
          </a:p>
          <a:p>
            <a:pPr lvl="1"/>
            <a:r>
              <a:rPr lang="en-GB" sz="2400" dirty="0" smtClean="0"/>
              <a:t>Enabler three: Partnerships</a:t>
            </a:r>
          </a:p>
          <a:p>
            <a:pPr lvl="1"/>
            <a:r>
              <a:rPr lang="en-GB" sz="2400" dirty="0" smtClean="0"/>
              <a:t>Enabler four: Investment opportunities</a:t>
            </a:r>
          </a:p>
          <a:p>
            <a:pPr>
              <a:buNone/>
            </a:pPr>
            <a:endParaRPr lang="en-GB" sz="2800" b="1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New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Draft Themes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Questions: </a:t>
            </a:r>
          </a:p>
          <a:p>
            <a:pPr lvl="1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 Are we on the right lines? </a:t>
            </a:r>
          </a:p>
          <a:p>
            <a:pPr lvl="1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 Are there any gaps?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</a:pPr>
            <a:r>
              <a:rPr lang="en-GB" sz="2800" dirty="0" smtClean="0">
                <a:solidFill>
                  <a:srgbClr val="C00000"/>
                </a:solidFill>
                <a:latin typeface="Arial" charset="0"/>
              </a:rPr>
              <a:t>John Janew – Housing Strategy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>
                <a:latin typeface="Arial" charset="0"/>
              </a:rPr>
              <a:t>Existing Housing Strategy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Main Themes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Strategic Priorities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Main Achievements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What has changed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</a:pPr>
            <a:endParaRPr lang="en-GB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None/>
            </a:pPr>
            <a:r>
              <a:rPr lang="en-GB" sz="2800" dirty="0" smtClean="0">
                <a:solidFill>
                  <a:srgbClr val="C00000"/>
                </a:solidFill>
                <a:latin typeface="Arial" charset="0"/>
              </a:rPr>
              <a:t>Adrian Carlton – Policy, Impact &amp; Intelligence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r>
              <a:rPr lang="en-GB" sz="2800" dirty="0" smtClean="0">
                <a:latin typeface="Arial" charset="0"/>
              </a:rPr>
              <a:t>New Housing Strategy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Draft Themes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Are we on the right lines?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GB" sz="2800" dirty="0" smtClean="0">
                <a:latin typeface="Arial" charset="0"/>
              </a:rPr>
              <a:t>Any Questions</a:t>
            </a:r>
          </a:p>
          <a:p>
            <a:pPr marL="342000" indent="-342000" eaLnBrk="1" hangingPunct="1">
              <a:lnSpc>
                <a:spcPct val="80000"/>
              </a:lnSpc>
              <a:buClr>
                <a:srgbClr val="C00000"/>
              </a:buClr>
              <a:buNone/>
            </a:pPr>
            <a:endParaRPr lang="en-GB" sz="1600" dirty="0" smtClean="0">
              <a:latin typeface="Arial" charset="0"/>
            </a:endParaRPr>
          </a:p>
          <a:p>
            <a:pPr marL="342000" indent="-342000" eaLnBrk="1" hangingPunct="1">
              <a:lnSpc>
                <a:spcPct val="80000"/>
              </a:lnSpc>
              <a:buClr>
                <a:srgbClr val="C00000"/>
              </a:buClr>
              <a:buNone/>
            </a:pPr>
            <a:endParaRPr lang="en-GB" sz="2400" dirty="0" smtClean="0">
              <a:latin typeface="Arial" charset="0"/>
            </a:endParaRPr>
          </a:p>
          <a:p>
            <a:pPr marL="1257300" lvl="2" indent="-457200" eaLnBrk="1" hangingPunct="1">
              <a:lnSpc>
                <a:spcPct val="80000"/>
              </a:lnSpc>
              <a:buClr>
                <a:srgbClr val="C00000"/>
              </a:buClr>
              <a:buFont typeface="Arial" pitchFamily="34" charset="0"/>
              <a:buChar char="•"/>
            </a:pPr>
            <a:endParaRPr lang="en-GB" sz="2000" dirty="0" smtClean="0">
              <a:latin typeface="Arial" charset="0"/>
            </a:endParaRPr>
          </a:p>
          <a:p>
            <a:pPr eaLnBrk="1" hangingPunct="1"/>
            <a:endParaRPr lang="en-GB" sz="2400" dirty="0" smtClean="0">
              <a:latin typeface="Arial" charset="0"/>
              <a:cs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Existing Housing Strategy 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Main Themes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Achieving the right quantity and quality of new housing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Continuing to raise the quality of the existing housing stock, services and neighbourhoods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Connecting people to the improved housing offer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Existing Housing Strategy 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GB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Strategic Priorities –Theme 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Support a Strong Private Sector</a:t>
            </a:r>
          </a:p>
          <a:p>
            <a:pPr>
              <a:buClr>
                <a:srgbClr val="C00000"/>
              </a:buClr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Improve Neighbourhoods</a:t>
            </a:r>
          </a:p>
          <a:p>
            <a:pPr>
              <a:buClr>
                <a:srgbClr val="C00000"/>
              </a:buClr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Tackle Climate Change and Affordable Warmth</a:t>
            </a:r>
          </a:p>
          <a:p>
            <a:pPr>
              <a:buClr>
                <a:srgbClr val="C00000"/>
              </a:buClr>
              <a:buNone/>
            </a:pP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Strategic Priorities – Theme 3</a:t>
            </a:r>
          </a:p>
          <a:p>
            <a:pPr>
              <a:buClr>
                <a:srgbClr val="C00000"/>
              </a:buClr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Provide Appropriate Housing Options</a:t>
            </a:r>
          </a:p>
          <a:p>
            <a:pPr>
              <a:buClr>
                <a:srgbClr val="C00000"/>
              </a:buClr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Existing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Main Links to Private Landlords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Proactive Engagement with Private Landlords</a:t>
            </a:r>
          </a:p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Effectively signpost residents to take up tenancy bond scheme and continually strive to improve the offer to accredited landlords</a:t>
            </a:r>
          </a:p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Promote and support action to tackle Anti Social Behaviour (ASB)</a:t>
            </a:r>
          </a:p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Effectively signpost residents and landlords to welfare reform information.</a:t>
            </a:r>
          </a:p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Effectively deliver Community Energy Saving Programme (CESP) to provide energy saving measures for residents</a:t>
            </a:r>
          </a:p>
          <a:p>
            <a:pPr>
              <a:buClr>
                <a:srgbClr val="C00000"/>
              </a:buClr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Effectively reduce household CO2 emissions in the Borough </a:t>
            </a:r>
          </a:p>
          <a:p>
            <a:pPr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Existing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Main Achievements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572140"/>
          </a:xfrm>
        </p:spPr>
        <p:txBody>
          <a:bodyPr/>
          <a:lstStyle/>
          <a:p>
            <a:pPr lvl="0"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Landlord Accreditation</a:t>
            </a:r>
          </a:p>
          <a:p>
            <a:pPr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104 landlords accredited through Landlords Accreditation</a:t>
            </a:r>
          </a:p>
          <a:p>
            <a:pPr lvl="0"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Over 200 properties accredited through Landlord Accreditation </a:t>
            </a:r>
          </a:p>
          <a:p>
            <a:pPr lvl="0"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Removal of over 120 cat 1 and 2 hazards</a:t>
            </a:r>
          </a:p>
          <a:p>
            <a:pPr lvl="0"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Landlords Forum Topics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Tenancy Bond Scheme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Advertising through Property Pool Plus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Energy Performance Certificates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Green Deal / ECO for Landlords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Collective Switching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Tax Advice from HM Revenue &amp; Customs (HMRC)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Gas Safe Register – Safety in Rental Properties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Carbon Monoxide Awareness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Preventing Cannabis Cultivation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Council Tax Changes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Credit Unions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Universal Credit</a:t>
            </a:r>
          </a:p>
          <a:p>
            <a:pPr lvl="0"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Existing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Main Achievements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500702"/>
          </a:xfrm>
        </p:spPr>
        <p:txBody>
          <a:bodyPr/>
          <a:lstStyle/>
          <a:p>
            <a:pPr lvl="0"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Homeless Prevention</a:t>
            </a:r>
          </a:p>
          <a:p>
            <a:pPr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176 people prevented from becoming homeless through a private rented property with the assistance of a tenancy bond</a:t>
            </a:r>
          </a:p>
          <a:p>
            <a:pPr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Energy Efficiency</a:t>
            </a:r>
          </a:p>
          <a:p>
            <a:pPr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Over 4,400 homes benefitted from CESP and ECO schemes which delivered extensive energy efficiency measures at no cost to the resident.</a:t>
            </a:r>
          </a:p>
          <a:p>
            <a:pPr lvl="0"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£34m of external investment levered into the borough through CESP and ECO schemes since 2012</a:t>
            </a:r>
          </a:p>
          <a:p>
            <a:pPr lvl="0"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Empty Homes</a:t>
            </a:r>
          </a:p>
          <a:p>
            <a:pPr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68% reduction in over 2 years empty properties 708 – 220. </a:t>
            </a:r>
          </a:p>
          <a:p>
            <a:pPr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64% reduction in over 5 years empty properties 264 – 93. </a:t>
            </a:r>
          </a:p>
          <a:p>
            <a:pPr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Housing Options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Ability to discharge our Full Homelessness Duty in the Private Rented Sector</a:t>
            </a:r>
          </a:p>
          <a:p>
            <a:pPr lvl="0">
              <a:buClr>
                <a:srgbClr val="C00000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Strategy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C00000"/>
              </a:buClr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New Private Sector Housing Strategy 2013-16</a:t>
            </a:r>
          </a:p>
          <a:p>
            <a:pPr lvl="0">
              <a:buClr>
                <a:srgbClr val="C00000"/>
              </a:buClr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5309" y="6072206"/>
            <a:ext cx="1178691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New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What has changed?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 lvl="0">
              <a:buClr>
                <a:srgbClr val="C00000"/>
              </a:buClr>
              <a:buNone/>
            </a:pPr>
            <a:endParaRPr lang="en-GB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Welfare Reform</a:t>
            </a:r>
          </a:p>
          <a:p>
            <a:pPr lvl="0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Public Sector spending cuts</a:t>
            </a:r>
          </a:p>
          <a:p>
            <a:pPr lvl="0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Localism Act</a:t>
            </a:r>
          </a:p>
          <a:p>
            <a:pPr lvl="0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Abolition of Regional Planning</a:t>
            </a:r>
          </a:p>
          <a:p>
            <a:pPr lvl="0">
              <a:buClr>
                <a:srgbClr val="C00000"/>
              </a:buClr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Increase in Private Rented Sector </a:t>
            </a:r>
          </a:p>
          <a:p>
            <a:pPr lvl="0"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New Housing Strategy</a:t>
            </a:r>
            <a:b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GB" sz="4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Draft Themes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/>
          <a:lstStyle/>
          <a:p>
            <a:pPr marL="514350" lvl="0" indent="-514350">
              <a:buAutoNum type="arabicParenR"/>
            </a:pPr>
            <a:r>
              <a:rPr lang="en-GB" sz="2800" b="1" dirty="0" smtClean="0"/>
              <a:t>Build more houses, of the right type, in the right location</a:t>
            </a:r>
          </a:p>
          <a:p>
            <a:pPr marL="514350" lvl="0" indent="-514350">
              <a:buNone/>
            </a:pPr>
            <a:endParaRPr lang="en-GB" sz="2800" dirty="0" smtClean="0"/>
          </a:p>
          <a:p>
            <a:pPr lvl="1"/>
            <a:r>
              <a:rPr lang="en-GB" sz="2400" dirty="0" smtClean="0"/>
              <a:t>Priority one: More choice of new housing</a:t>
            </a:r>
          </a:p>
          <a:p>
            <a:pPr lvl="1"/>
            <a:endParaRPr lang="en-GB" sz="2400" dirty="0" smtClean="0"/>
          </a:p>
          <a:p>
            <a:pPr>
              <a:buClr>
                <a:srgbClr val="C00000"/>
              </a:buClr>
              <a:buNone/>
            </a:pPr>
            <a:r>
              <a:rPr lang="en-GB" sz="2800" b="1" dirty="0" smtClean="0"/>
              <a:t>2) Maximise potential of existing stock</a:t>
            </a:r>
          </a:p>
          <a:p>
            <a:pPr>
              <a:buClr>
                <a:srgbClr val="C00000"/>
              </a:buClr>
              <a:buNone/>
            </a:pPr>
            <a:endParaRPr lang="en-GB" sz="2800" b="1" dirty="0" smtClean="0"/>
          </a:p>
          <a:p>
            <a:pPr lvl="1"/>
            <a:r>
              <a:rPr lang="en-GB" sz="2400" dirty="0" smtClean="0"/>
              <a:t>Priority two: Better use of existing stock</a:t>
            </a:r>
          </a:p>
          <a:p>
            <a:pPr lvl="1"/>
            <a:r>
              <a:rPr lang="en-GB" sz="2400" dirty="0" smtClean="0"/>
              <a:t>Priority three: Support a strong private rented sector</a:t>
            </a:r>
          </a:p>
          <a:p>
            <a:pPr lvl="1"/>
            <a:r>
              <a:rPr lang="en-GB" sz="2400" dirty="0" smtClean="0"/>
              <a:t>Priority four: Tackle climate change and affordable warmth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5810250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45C46FDE9084DAECF68CD357A1B54" ma:contentTypeVersion="0" ma:contentTypeDescription="Create a new document." ma:contentTypeScope="" ma:versionID="b2a0b13fc1cebdf0d8d39c3dafec13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4D7DE-5D91-42F7-94B5-7E9D961BC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3CD516A-4F99-4E58-9D38-139B6DD05E0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299F2C4-DB76-4333-AC6D-F4C60E856F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514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Housing Strategy Theme Consultation</vt:lpstr>
      <vt:lpstr>Introduction</vt:lpstr>
      <vt:lpstr>Existing Housing Strategy  Main Themes</vt:lpstr>
      <vt:lpstr>Existing Housing Strategy </vt:lpstr>
      <vt:lpstr>Existing Housing Strategy Main Links to Private Landlords</vt:lpstr>
      <vt:lpstr>Existing Housing Strategy Main Achievements</vt:lpstr>
      <vt:lpstr>Existing Housing Strategy Main Achievements</vt:lpstr>
      <vt:lpstr>New Housing Strategy What has changed?</vt:lpstr>
      <vt:lpstr>New Housing Strategy Draft Themes</vt:lpstr>
      <vt:lpstr>New Housing Strategy Draft Themes</vt:lpstr>
      <vt:lpstr>New Housing Strategy Draft Themes</vt:lpstr>
    </vt:vector>
  </TitlesOfParts>
  <Company>Knowsley 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janewj</dc:creator>
  <cp:lastModifiedBy>janewj</cp:lastModifiedBy>
  <cp:revision>181</cp:revision>
  <dcterms:created xsi:type="dcterms:W3CDTF">2012-02-24T11:30:23Z</dcterms:created>
  <dcterms:modified xsi:type="dcterms:W3CDTF">2014-07-02T15:31:10Z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0x01010001345C46FDE9084DAECF68CD357A1B54</vt:lpwstr>
  </property>
</Properties>
</file>